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2" r:id="rId3"/>
    <p:sldMasterId id="2147483676" r:id="rId4"/>
    <p:sldMasterId id="2147483690" r:id="rId5"/>
    <p:sldMasterId id="2147483704" r:id="rId6"/>
    <p:sldMasterId id="2147483716" r:id="rId7"/>
    <p:sldMasterId id="2147483728" r:id="rId8"/>
    <p:sldMasterId id="2147483741" r:id="rId9"/>
    <p:sldMasterId id="2147483754" r:id="rId10"/>
  </p:sldMasterIdLst>
  <p:notesMasterIdLst>
    <p:notesMasterId r:id="rId82"/>
  </p:notesMasterIdLst>
  <p:handoutMasterIdLst>
    <p:handoutMasterId r:id="rId83"/>
  </p:handoutMasterIdLst>
  <p:sldIdLst>
    <p:sldId id="257" r:id="rId11"/>
    <p:sldId id="363" r:id="rId12"/>
    <p:sldId id="414" r:id="rId13"/>
    <p:sldId id="407" r:id="rId14"/>
    <p:sldId id="408" r:id="rId15"/>
    <p:sldId id="409" r:id="rId16"/>
    <p:sldId id="410" r:id="rId17"/>
    <p:sldId id="411" r:id="rId18"/>
    <p:sldId id="412" r:id="rId19"/>
    <p:sldId id="413" r:id="rId20"/>
    <p:sldId id="415" r:id="rId21"/>
    <p:sldId id="418" r:id="rId22"/>
    <p:sldId id="421" r:id="rId23"/>
    <p:sldId id="357" r:id="rId24"/>
    <p:sldId id="397" r:id="rId25"/>
    <p:sldId id="369" r:id="rId26"/>
    <p:sldId id="416" r:id="rId27"/>
    <p:sldId id="367" r:id="rId28"/>
    <p:sldId id="368" r:id="rId29"/>
    <p:sldId id="417" r:id="rId30"/>
    <p:sldId id="419" r:id="rId31"/>
    <p:sldId id="383" r:id="rId32"/>
    <p:sldId id="406" r:id="rId33"/>
    <p:sldId id="420" r:id="rId34"/>
    <p:sldId id="370" r:id="rId35"/>
    <p:sldId id="371" r:id="rId36"/>
    <p:sldId id="470" r:id="rId37"/>
    <p:sldId id="423" r:id="rId38"/>
    <p:sldId id="424" r:id="rId39"/>
    <p:sldId id="426" r:id="rId40"/>
    <p:sldId id="427" r:id="rId41"/>
    <p:sldId id="428" r:id="rId42"/>
    <p:sldId id="429" r:id="rId43"/>
    <p:sldId id="430" r:id="rId44"/>
    <p:sldId id="431" r:id="rId45"/>
    <p:sldId id="444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5" r:id="rId59"/>
    <p:sldId id="446" r:id="rId60"/>
    <p:sldId id="447" r:id="rId61"/>
    <p:sldId id="448" r:id="rId62"/>
    <p:sldId id="449" r:id="rId63"/>
    <p:sldId id="450" r:id="rId64"/>
    <p:sldId id="451" r:id="rId65"/>
    <p:sldId id="452" r:id="rId66"/>
    <p:sldId id="453" r:id="rId67"/>
    <p:sldId id="454" r:id="rId68"/>
    <p:sldId id="456" r:id="rId69"/>
    <p:sldId id="460" r:id="rId70"/>
    <p:sldId id="472" r:id="rId71"/>
    <p:sldId id="473" r:id="rId72"/>
    <p:sldId id="474" r:id="rId73"/>
    <p:sldId id="462" r:id="rId74"/>
    <p:sldId id="463" r:id="rId75"/>
    <p:sldId id="464" r:id="rId76"/>
    <p:sldId id="471" r:id="rId77"/>
    <p:sldId id="466" r:id="rId78"/>
    <p:sldId id="468" r:id="rId79"/>
    <p:sldId id="422" r:id="rId80"/>
    <p:sldId id="47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123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presProps" Target="presProps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4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7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6.xml"/><Relationship Id="rId71" Type="http://schemas.openxmlformats.org/officeDocument/2006/relationships/slide" Target="slides/slide6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tableStyles" Target="tableStyles.xml"/><Relationship Id="rId61" Type="http://schemas.openxmlformats.org/officeDocument/2006/relationships/slide" Target="slides/slide51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</a:t>
            </a:r>
            <a:r>
              <a:rPr lang="tr-TR" noProof="0" dirty="0"/>
              <a:t>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rbest 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tr-TR" sz="1800" dirty="0"/>
          </a:p>
        </p:txBody>
      </p:sp>
      <p:sp>
        <p:nvSpPr>
          <p:cNvPr id="7" name="Serbest 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tr-TR" sz="1800" dirty="0"/>
          </a:p>
        </p:txBody>
      </p:sp>
      <p:sp>
        <p:nvSpPr>
          <p:cNvPr id="8" name="Serbest 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tr-TR" sz="1800" dirty="0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41249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626440"/>
            <a:ext cx="10361084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3813048"/>
            <a:ext cx="10361084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3174066"/>
            <a:ext cx="14224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9562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209801"/>
            <a:ext cx="48768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209801"/>
            <a:ext cx="48768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08320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27238"/>
            <a:ext cx="48768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819400"/>
            <a:ext cx="48768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027238"/>
            <a:ext cx="48768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800" y="2819400"/>
            <a:ext cx="48768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4100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422156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59588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914400"/>
            <a:ext cx="48768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4824" y="457200"/>
            <a:ext cx="48768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8541" y="2590800"/>
            <a:ext cx="48768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9661" y="2286001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8948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8684" y="914400"/>
            <a:ext cx="48768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78541" y="457200"/>
            <a:ext cx="48768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8684" y="2587752"/>
            <a:ext cx="48768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9804" y="2286001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17971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3738282"/>
            <a:ext cx="10361084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0" y="457200"/>
            <a:ext cx="6096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5181600"/>
            <a:ext cx="10361084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4890248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5771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864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çıklama Yazı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/>
          <p:cNvSpPr/>
          <p:nvPr/>
        </p:nvSpPr>
        <p:spPr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10" name="Dikdörtgen 9"/>
          <p:cNvSpPr/>
          <p:nvPr/>
        </p:nvSpPr>
        <p:spPr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1" name="Dikdörtgen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800" dirty="0"/>
          </a:p>
        </p:txBody>
      </p:sp>
      <p:sp>
        <p:nvSpPr>
          <p:cNvPr id="12" name="Dikdörtgen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800" dirty="0"/>
          </a:p>
        </p:txBody>
      </p:sp>
      <p:sp>
        <p:nvSpPr>
          <p:cNvPr id="13" name="Metin Yer Tutucusu 3"/>
          <p:cNvSpPr>
            <a:spLocks noGrp="1"/>
          </p:cNvSpPr>
          <p:nvPr>
            <p:ph type="body" sz="half" idx="14"/>
          </p:nvPr>
        </p:nvSpPr>
        <p:spPr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2954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8" name="Resim Yer Tutucusu 2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0400" y="537882"/>
            <a:ext cx="2032000" cy="5325036"/>
          </a:xfrm>
        </p:spPr>
        <p:txBody>
          <a:bodyPr vert="eaVert"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37882"/>
            <a:ext cx="7853083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344891" y="3086794"/>
            <a:ext cx="1645920" cy="227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1730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Dikdörtgen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" name="Dikdörtgen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rbest 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Serbest 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8" name="Serbest 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8078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21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li 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Serbest 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Serbest 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tr-TR" dirty="0"/>
          </a:p>
        </p:txBody>
      </p:sp>
      <p:sp>
        <p:nvSpPr>
          <p:cNvPr id="15" name="Resim Yer Tutucusu 14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16" name="Talimat Metni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NOT: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 slayt üzerindeki resmi değiştirmek için resmi seçin ve silin. Ardından, kendi resminizi eklemek için yer tutucudaki Resimler simgesini tıklatın.</a:t>
            </a:r>
          </a:p>
        </p:txBody>
      </p:sp>
    </p:spTree>
    <p:extLst>
      <p:ext uri="{BB962C8B-B14F-4D97-AF65-F5344CB8AC3E}">
        <p14:creationId xmlns:p14="http://schemas.microsoft.com/office/powerpoint/2010/main" val="3058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8" name="Serbest 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Serbest 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Serbest 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</p:spTree>
    <p:extLst>
      <p:ext uri="{BB962C8B-B14F-4D97-AF65-F5344CB8AC3E}">
        <p14:creationId xmlns:p14="http://schemas.microsoft.com/office/powerpoint/2010/main" val="19113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73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0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9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70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09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6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çıklama Yazı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/>
          <p:cNvSpPr/>
          <p:nvPr/>
        </p:nvSpPr>
        <p:spPr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Metin Yer Tutucusu 3"/>
          <p:cNvSpPr>
            <a:spLocks noGrp="1"/>
          </p:cNvSpPr>
          <p:nvPr>
            <p:ph type="body" sz="half" idx="14"/>
          </p:nvPr>
        </p:nvSpPr>
        <p:spPr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2954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8" name="Resim Yer Tutucusu 2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536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68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8" name="Dikdörtgen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Dikdörtgen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3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rbest Form 11"/>
          <p:cNvSpPr>
            <a:spLocks noChangeArrowheads="1"/>
          </p:cNvSpPr>
          <p:nvPr/>
        </p:nvSpPr>
        <p:spPr bwMode="white">
          <a:xfrm>
            <a:off x="8429021" y="0"/>
            <a:ext cx="3762979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" name="Serbest Form 6"/>
          <p:cNvSpPr>
            <a:spLocks/>
          </p:cNvSpPr>
          <p:nvPr/>
        </p:nvSpPr>
        <p:spPr bwMode="auto">
          <a:xfrm>
            <a:off x="8145386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8" name="Serbest 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2359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79A3335-6331-4872-A8B7-ECD55539F4D0}" type="datetimeFigureOut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11.02.2022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7F8E3F6-DE14-48B2-B2BC-6FABA9630FB8}" type="slidenum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‹#›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23578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li 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1" name="Serbest Form 6"/>
          <p:cNvSpPr>
            <a:spLocks/>
          </p:cNvSpPr>
          <p:nvPr/>
        </p:nvSpPr>
        <p:spPr bwMode="auto">
          <a:xfrm>
            <a:off x="6256869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2" name="Serbest 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tr-TR" dirty="0"/>
          </a:p>
        </p:txBody>
      </p:sp>
      <p:sp>
        <p:nvSpPr>
          <p:cNvPr id="15" name="Resim Yer Tutucusu 14"/>
          <p:cNvSpPr>
            <a:spLocks noGrp="1"/>
          </p:cNvSpPr>
          <p:nvPr>
            <p:ph type="pic" sz="quarter" idx="10"/>
          </p:nvPr>
        </p:nvSpPr>
        <p:spPr>
          <a:xfrm>
            <a:off x="6743704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16" name="Talimat Metni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7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NOT:</a:t>
            </a:r>
          </a:p>
          <a:p>
            <a:pPr marL="0" marR="0" lvl="0" indent="0" algn="l" defTabSz="91437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Bu slayt üzerindeki resmi değiştirmek için resmi seçin ve silin. Ardından, kendi resminizi eklemek için yer tutucudaki Resimler simgesini tıklatın.</a:t>
            </a:r>
          </a:p>
        </p:txBody>
      </p:sp>
    </p:spTree>
    <p:extLst>
      <p:ext uri="{BB962C8B-B14F-4D97-AF65-F5344CB8AC3E}">
        <p14:creationId xmlns:p14="http://schemas.microsoft.com/office/powerpoint/2010/main" val="343497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li 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 sz="1800" dirty="0"/>
          </a:p>
        </p:txBody>
      </p:sp>
      <p:sp>
        <p:nvSpPr>
          <p:cNvPr id="11" name="Serbest 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tr-TR" sz="1800" dirty="0"/>
          </a:p>
        </p:txBody>
      </p:sp>
      <p:sp>
        <p:nvSpPr>
          <p:cNvPr id="12" name="Serbest 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tr-TR" sz="1800" dirty="0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tr-TR" dirty="0"/>
          </a:p>
        </p:txBody>
      </p:sp>
      <p:sp>
        <p:nvSpPr>
          <p:cNvPr id="15" name="Resim Yer Tutucusu 14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16" name="Talimat Metni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1">
              <a:buNone/>
            </a:pPr>
            <a:r>
              <a:rPr lang="tr-TR" sz="1200" b="1" i="1" dirty="0">
                <a:latin typeface="Arial"/>
                <a:ea typeface="+mn-ea"/>
                <a:cs typeface="Arial"/>
              </a:rPr>
              <a:t>NOT:</a:t>
            </a:r>
          </a:p>
          <a:p>
            <a:pPr algn="l" defTabSz="914400" rtl="1">
              <a:buNone/>
            </a:pPr>
            <a:r>
              <a:rPr lang="tr-TR" sz="1200" b="0" i="1" dirty="0">
                <a:latin typeface="Arial"/>
                <a:ea typeface="+mn-ea"/>
                <a:cs typeface="Arial"/>
              </a:rPr>
              <a:t>Bu slayt üzerindeki resmi değiştirmek için resmi seçin ve silin. Ardından, kendi resminizi eklemek için yer tutucudaki Resimler simgesini tıklatın.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8" name="Serbest Form 6"/>
          <p:cNvSpPr>
            <a:spLocks/>
          </p:cNvSpPr>
          <p:nvPr/>
        </p:nvSpPr>
        <p:spPr bwMode="auto">
          <a:xfrm>
            <a:off x="9237133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9" name="Serbest 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0" name="Serbest 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399" y="2914649"/>
            <a:ext cx="8046720" cy="155733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398" y="4589464"/>
            <a:ext cx="8046719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</p:spTree>
    <p:extLst>
      <p:ext uri="{BB962C8B-B14F-4D97-AF65-F5344CB8AC3E}">
        <p14:creationId xmlns:p14="http://schemas.microsoft.com/office/powerpoint/2010/main" val="21394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24600" y="1828801"/>
            <a:ext cx="4572000" cy="4343401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79A3335-6331-4872-A8B7-ECD55539F4D0}" type="datetimeFigureOut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11.02.2022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7F8E3F6-DE14-48B2-B2BC-6FABA9630FB8}" type="slidenum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‹#›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1372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3"/>
            <a:ext cx="9601200" cy="1036851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95400" y="2705101"/>
            <a:ext cx="4572000" cy="34671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324600" y="2705101"/>
            <a:ext cx="4572000" cy="34671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79A3335-6331-4872-A8B7-ECD55539F4D0}" type="datetimeFigureOut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11.02.2022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7F8E3F6-DE14-48B2-B2BC-6FABA9630FB8}" type="slidenum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‹#›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57100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79A3335-6331-4872-A8B7-ECD55539F4D0}" type="datetimeFigureOut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11.02.2022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7F8E3F6-DE14-48B2-B2BC-6FABA9630FB8}" type="slidenum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‹#›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569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79A3335-6331-4872-A8B7-ECD55539F4D0}" type="datetimeFigureOut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11.02.2022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7F8E3F6-DE14-48B2-B2BC-6FABA9630FB8}" type="slidenum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‹#›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26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79A3335-6331-4872-A8B7-ECD55539F4D0}" type="datetimeFigureOut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11.02.2022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7F8E3F6-DE14-48B2-B2BC-6FABA9630FB8}" type="slidenum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‹#›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776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3"/>
            <a:ext cx="9601200" cy="103685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79A3335-6331-4872-A8B7-ECD55539F4D0}" type="datetimeFigureOut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11.02.2022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7F8E3F6-DE14-48B2-B2BC-6FABA9630FB8}" type="slidenum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‹#›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65782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çıklama Yazı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/>
          <p:cNvSpPr/>
          <p:nvPr/>
        </p:nvSpPr>
        <p:spPr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3"/>
            <a:ext cx="9601200" cy="103685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371274" y="5333098"/>
            <a:ext cx="4420252" cy="8391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79A3335-6331-4872-A8B7-ECD55539F4D0}" type="datetimeFigureOut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11.02.2022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7F8E3F6-DE14-48B2-B2BC-6FABA9630FB8}" type="slidenum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‹#›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1295400" y="5257801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6324599" y="5257801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3" name="Metin Yer Tutucusu 3"/>
          <p:cNvSpPr>
            <a:spLocks noGrp="1"/>
          </p:cNvSpPr>
          <p:nvPr>
            <p:ph type="body" sz="half" idx="14"/>
          </p:nvPr>
        </p:nvSpPr>
        <p:spPr>
          <a:xfrm>
            <a:off x="6412955" y="5333098"/>
            <a:ext cx="4420252" cy="8391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295400" y="1828802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8" name="Resim Yer Tutucusu 2"/>
          <p:cNvSpPr>
            <a:spLocks noGrp="1"/>
          </p:cNvSpPr>
          <p:nvPr>
            <p:ph type="pic" idx="13"/>
          </p:nvPr>
        </p:nvSpPr>
        <p:spPr>
          <a:xfrm>
            <a:off x="6324600" y="1828802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5661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79A3335-6331-4872-A8B7-ECD55539F4D0}" type="datetimeFigureOut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11.02.2022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7F8E3F6-DE14-48B2-B2BC-6FABA9630FB8}" type="slidenum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‹#›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1254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 bwMode="white">
          <a:xfrm rot="5400000">
            <a:off x="7562851" y="2228851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8" name="Dikdörtgen 7"/>
          <p:cNvSpPr/>
          <p:nvPr/>
        </p:nvSpPr>
        <p:spPr>
          <a:xfrm rot="5400000">
            <a:off x="6331231" y="3387910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9" name="Dikdörtgen 8"/>
          <p:cNvSpPr/>
          <p:nvPr/>
        </p:nvSpPr>
        <p:spPr>
          <a:xfrm rot="5400000">
            <a:off x="6251613" y="3387910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871319" y="685800"/>
            <a:ext cx="1033272" cy="54864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5" cy="54864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79A3335-6331-4872-A8B7-ECD55539F4D0}" type="datetimeFigureOut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11.02.2022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7F8E3F6-DE14-48B2-B2BC-6FABA9630FB8}" type="slidenum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‹#›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3565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 sz="1800" dirty="0"/>
          </a:p>
        </p:txBody>
      </p:sp>
      <p:sp>
        <p:nvSpPr>
          <p:cNvPr id="8" name="Serbest 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tr-TR" sz="1800" dirty="0"/>
          </a:p>
        </p:txBody>
      </p:sp>
      <p:sp>
        <p:nvSpPr>
          <p:cNvPr id="9" name="Serbest 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tr-TR" sz="1800" dirty="0"/>
          </a:p>
        </p:txBody>
      </p:sp>
      <p:sp>
        <p:nvSpPr>
          <p:cNvPr id="10" name="Serbest 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tr-TR" sz="180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rbest 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Serbest 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8" name="Serbest 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0441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3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li 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Serbest 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Serbest 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tr-TR" dirty="0"/>
          </a:p>
        </p:txBody>
      </p:sp>
      <p:sp>
        <p:nvSpPr>
          <p:cNvPr id="15" name="Resim Yer Tutucusu 14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16" name="Talimat Metni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NOT: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 slayt üzerindeki resmi değiştirmek için resmi seçin ve silin. Ardından, kendi resminizi eklemek için yer tutucudaki Resimler simgesini tıklatın.</a:t>
            </a:r>
          </a:p>
        </p:txBody>
      </p:sp>
    </p:spTree>
    <p:extLst>
      <p:ext uri="{BB962C8B-B14F-4D97-AF65-F5344CB8AC3E}">
        <p14:creationId xmlns:p14="http://schemas.microsoft.com/office/powerpoint/2010/main" val="237772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8" name="Serbest 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Serbest 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Serbest 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</p:spTree>
    <p:extLst>
      <p:ext uri="{BB962C8B-B14F-4D97-AF65-F5344CB8AC3E}">
        <p14:creationId xmlns:p14="http://schemas.microsoft.com/office/powerpoint/2010/main" val="37746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5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1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09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4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03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çıklama Yazı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/>
          <p:cNvSpPr/>
          <p:nvPr/>
        </p:nvSpPr>
        <p:spPr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Metin Yer Tutucusu 3"/>
          <p:cNvSpPr>
            <a:spLocks noGrp="1"/>
          </p:cNvSpPr>
          <p:nvPr>
            <p:ph type="body" sz="half" idx="14"/>
          </p:nvPr>
        </p:nvSpPr>
        <p:spPr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2954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8" name="Resim Yer Tutucusu 2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227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3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8" name="Dikdörtgen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Dikdörtgen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11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tr-TR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F16DE-A0D5-4438-950F-5B1E159C2C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854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2731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tr-T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F16DE-A0D5-4438-950F-5B1E159C2C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33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1865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tr-T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tr-T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6769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3225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796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4ED01-E2A0-4C1E-8E21-014B990415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602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tr-TR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shade val="50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83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8765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7521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tr-TR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F16DE-A0D5-4438-950F-5B1E159C2C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539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8238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tr-T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F16DE-A0D5-4438-950F-5B1E159C2C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356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411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tr-T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tr-T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0116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23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6638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4ED01-E2A0-4C1E-8E21-014B990415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6745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tr-TR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shade val="50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748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7767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tr-TR"/>
              <a:t>Click to edit Master text styles</a:t>
            </a:r>
          </a:p>
          <a:p>
            <a:pPr lvl="1" eaLnBrk="1" latinLnBrk="0" hangingPunct="1"/>
            <a:r>
              <a:rPr lang="tr-TR"/>
              <a:t>Second level</a:t>
            </a:r>
          </a:p>
          <a:p>
            <a:pPr lvl="2" eaLnBrk="1" latinLnBrk="0" hangingPunct="1"/>
            <a:r>
              <a:rPr lang="tr-TR"/>
              <a:t>Third level</a:t>
            </a:r>
          </a:p>
          <a:p>
            <a:pPr lvl="3" eaLnBrk="1" latinLnBrk="0" hangingPunct="1"/>
            <a:r>
              <a:rPr lang="tr-TR"/>
              <a:t>Fourth level</a:t>
            </a:r>
          </a:p>
          <a:p>
            <a:pPr lvl="4" eaLnBrk="1" latinLnBrk="0" hangingPunct="1"/>
            <a:r>
              <a:rPr lang="tr-TR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0505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27095"/>
            <a:ext cx="103632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1" y="3810000"/>
            <a:ext cx="10361083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48001"/>
            <a:ext cx="14986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15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4143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626440"/>
            <a:ext cx="10361084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3813048"/>
            <a:ext cx="10361084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3174066"/>
            <a:ext cx="14224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0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209801"/>
            <a:ext cx="48768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209801"/>
            <a:ext cx="48768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65112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27238"/>
            <a:ext cx="48768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819400"/>
            <a:ext cx="48768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027238"/>
            <a:ext cx="48768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800" y="2819400"/>
            <a:ext cx="48768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184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07518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85853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914400"/>
            <a:ext cx="48768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4824" y="457200"/>
            <a:ext cx="48768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8541" y="2590800"/>
            <a:ext cx="48768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9661" y="2286001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18504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8684" y="914400"/>
            <a:ext cx="48768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78541" y="457200"/>
            <a:ext cx="48768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8684" y="2587752"/>
            <a:ext cx="48768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9804" y="2286001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28061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3738282"/>
            <a:ext cx="10361084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0" y="457200"/>
            <a:ext cx="6096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5181600"/>
            <a:ext cx="10361084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4890248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23717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670767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0400" y="537882"/>
            <a:ext cx="2032000" cy="5325036"/>
          </a:xfrm>
        </p:spPr>
        <p:txBody>
          <a:bodyPr vert="eaVert"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37882"/>
            <a:ext cx="7853083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344891" y="3086794"/>
            <a:ext cx="1645920" cy="227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21626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27095"/>
            <a:ext cx="103632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1" y="3810000"/>
            <a:ext cx="10361083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48001"/>
            <a:ext cx="14986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65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28977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626440"/>
            <a:ext cx="10361084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3813048"/>
            <a:ext cx="10361084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3174066"/>
            <a:ext cx="14224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209801"/>
            <a:ext cx="48768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209801"/>
            <a:ext cx="48768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44506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27238"/>
            <a:ext cx="48768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819400"/>
            <a:ext cx="48768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027238"/>
            <a:ext cx="48768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800" y="2819400"/>
            <a:ext cx="48768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5978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74551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73345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914400"/>
            <a:ext cx="48768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4824" y="457200"/>
            <a:ext cx="48768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8541" y="2590800"/>
            <a:ext cx="48768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9661" y="2286001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2397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8684" y="914400"/>
            <a:ext cx="48768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78541" y="457200"/>
            <a:ext cx="48768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8684" y="2587752"/>
            <a:ext cx="48768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9804" y="2286001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55447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3738282"/>
            <a:ext cx="10361084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0" y="457200"/>
            <a:ext cx="6096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5181600"/>
            <a:ext cx="10361084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4890248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13955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720" y="1658993"/>
            <a:ext cx="219456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95064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0400" y="537882"/>
            <a:ext cx="2032000" cy="5325036"/>
          </a:xfrm>
        </p:spPr>
        <p:txBody>
          <a:bodyPr vert="eaVert"/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37882"/>
            <a:ext cx="7853083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344891" y="3086794"/>
            <a:ext cx="1645920" cy="227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8152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27095"/>
            <a:ext cx="103632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1" y="3810000"/>
            <a:ext cx="10361083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48001"/>
            <a:ext cx="14986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4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Dikdörtgen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" name="Dikdörtgen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</a:t>
            </a:r>
            <a:r>
              <a:rPr lang="tr-TR" noProof="0" dirty="0"/>
              <a:t>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tr-TR" smtClean="0"/>
              <a:pPr/>
              <a:t>11.02.2022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8" name="Dikdörtgen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Dikdörtgen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</a:t>
            </a:r>
            <a:r>
              <a:rPr lang="tr-TR" noProof="0" dirty="0"/>
              <a:t>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57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8" name="Dikdörtgen 7"/>
          <p:cNvSpPr/>
          <p:nvPr userDrawn="1"/>
        </p:nvSpPr>
        <p:spPr>
          <a:xfrm>
            <a:off x="0" y="1371602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9" name="Dikdörtgen 8"/>
          <p:cNvSpPr/>
          <p:nvPr userDrawn="1"/>
        </p:nvSpPr>
        <p:spPr>
          <a:xfrm>
            <a:off x="0" y="1443007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5400" y="255133"/>
            <a:ext cx="9601200" cy="1036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</a:t>
            </a:r>
            <a:r>
              <a:rPr lang="tr-TR" noProof="0" dirty="0"/>
              <a:t>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7791450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9170"/>
            <a:fld id="{A79A3335-6331-4872-A8B7-ECD55539F4D0}" type="datetimeFigureOut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11.02.2022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295400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1219170"/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9170"/>
            <a:fld id="{A7F8E3F6-DE14-48B2-B2BC-6FABA9630FB8}" type="slidenum">
              <a:rPr lang="tr-TR" kern="0" smtClean="0">
                <a:solidFill>
                  <a:srgbClr val="595959"/>
                </a:solidFill>
                <a:latin typeface="Arial"/>
                <a:cs typeface="Arial"/>
                <a:sym typeface="Arial"/>
                <a:rtl val="0"/>
              </a:rPr>
              <a:pPr defTabSz="1219170"/>
              <a:t>‹#›</a:t>
            </a:fld>
            <a:endParaRPr lang="tr-TR" kern="0" dirty="0">
              <a:solidFill>
                <a:srgbClr val="595959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56642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914377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39" indent="-228594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53" indent="-228594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47" indent="-228594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41" indent="-228594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35" indent="-228594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30" indent="-228594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24" indent="-228594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8" name="Dikdörtgen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Dikdörtgen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</a:t>
            </a:r>
            <a:r>
              <a:rPr lang="tr-TR" noProof="0" dirty="0"/>
              <a:t>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A3335-6331-4872-A8B7-ECD55539F4D0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11.02.2022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8E3F6-DE14-48B2-B2BC-6FABA9630FB8}" type="slidenum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05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tr-TR"/>
              <a:t>Click to edit Master text styles</a:t>
            </a:r>
          </a:p>
          <a:p>
            <a:pPr lvl="1" eaLnBrk="1" latinLnBrk="0" hangingPunct="1"/>
            <a:r>
              <a:rPr kumimoji="0" lang="tr-TR"/>
              <a:t>Second level</a:t>
            </a:r>
          </a:p>
          <a:p>
            <a:pPr lvl="2" eaLnBrk="1" latinLnBrk="0" hangingPunct="1"/>
            <a:r>
              <a:rPr kumimoji="0" lang="tr-TR"/>
              <a:t>Third level</a:t>
            </a:r>
          </a:p>
          <a:p>
            <a:pPr lvl="3" eaLnBrk="1" latinLnBrk="0" hangingPunct="1"/>
            <a:r>
              <a:rPr kumimoji="0" lang="tr-TR"/>
              <a:t>Fourth level</a:t>
            </a:r>
          </a:p>
          <a:p>
            <a:pPr lvl="4" eaLnBrk="1" latinLnBrk="0" hangingPunct="1"/>
            <a:r>
              <a:rPr kumimoji="0" lang="tr-TR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52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tr-TR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tr-TR"/>
              <a:t>Click to edit Master text styles</a:t>
            </a:r>
          </a:p>
          <a:p>
            <a:pPr lvl="1" eaLnBrk="1" latinLnBrk="0" hangingPunct="1"/>
            <a:r>
              <a:rPr kumimoji="0" lang="tr-TR"/>
              <a:t>Second level</a:t>
            </a:r>
          </a:p>
          <a:p>
            <a:pPr lvl="2" eaLnBrk="1" latinLnBrk="0" hangingPunct="1"/>
            <a:r>
              <a:rPr kumimoji="0" lang="tr-TR"/>
              <a:t>Third level</a:t>
            </a:r>
          </a:p>
          <a:p>
            <a:pPr lvl="3" eaLnBrk="1" latinLnBrk="0" hangingPunct="1"/>
            <a:r>
              <a:rPr kumimoji="0" lang="tr-TR"/>
              <a:t>Fourth level</a:t>
            </a:r>
          </a:p>
          <a:p>
            <a:pPr lvl="4" eaLnBrk="1" latinLnBrk="0" hangingPunct="1"/>
            <a:r>
              <a:rPr kumimoji="0" lang="tr-TR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38E4D-051A-41E1-86A4-E56916468FD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BB73A-582F-4420-9A14-CB10A2B2E5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2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40400" y="6289116"/>
            <a:ext cx="71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67236"/>
            <a:ext cx="10361084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2209800"/>
            <a:ext cx="10361084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1" y="6289116"/>
            <a:ext cx="31675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165" y="6289116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23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40400" y="6289116"/>
            <a:ext cx="71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67236"/>
            <a:ext cx="10361084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2209800"/>
            <a:ext cx="10361084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1" y="6289116"/>
            <a:ext cx="31675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165" y="6289116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37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40400" y="6289116"/>
            <a:ext cx="71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67236"/>
            <a:ext cx="10361084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tr-TR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2209800"/>
            <a:ext cx="10361084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1" y="6289116"/>
            <a:ext cx="31675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165" y="6289116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64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15851" y="2628900"/>
            <a:ext cx="5120640" cy="1600200"/>
          </a:xfrm>
        </p:spPr>
        <p:txBody>
          <a:bodyPr/>
          <a:lstStyle/>
          <a:p>
            <a:pPr marL="0" indent="0" algn="l">
              <a:buNone/>
            </a:pPr>
            <a:r>
              <a:rPr lang="en-US" sz="2400" b="1" i="0" dirty="0"/>
              <a:t>Player Profiling</a:t>
            </a:r>
          </a:p>
          <a:p>
            <a:pPr marL="0" indent="0" algn="l">
              <a:buNone/>
            </a:pPr>
            <a:r>
              <a:rPr lang="en-US" dirty="0"/>
              <a:t>Prof. Dr. Barbaros </a:t>
            </a:r>
            <a:r>
              <a:rPr lang="en-US" dirty="0" err="1"/>
              <a:t>Bostan</a:t>
            </a:r>
            <a:endParaRPr lang="en-US" dirty="0"/>
          </a:p>
          <a:p>
            <a:pPr marL="0" indent="0" algn="l">
              <a:buNone/>
            </a:pPr>
            <a:r>
              <a:rPr lang="en-US" sz="2400" b="0" i="0" dirty="0"/>
              <a:t>barbaros.bostan@comm.bau.edu.tr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tr-TR" dirty="0"/>
              <a:t>Profiling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35360" y="1844824"/>
            <a:ext cx="6240693" cy="482453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tr-TR" b="1" dirty="0"/>
              <a:t>Situation: </a:t>
            </a:r>
            <a:r>
              <a:rPr lang="tr-TR" dirty="0"/>
              <a:t>Multiple enemies guarding a camp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Player Action: </a:t>
            </a:r>
            <a:r>
              <a:rPr lang="tr-TR" dirty="0"/>
              <a:t>Sneak past the enemies</a:t>
            </a:r>
          </a:p>
          <a:p>
            <a:pPr>
              <a:buNone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Situation: </a:t>
            </a:r>
            <a:r>
              <a:rPr lang="tr-TR" dirty="0"/>
              <a:t>Player has died many times in the same camp before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Profile? </a:t>
            </a:r>
          </a:p>
          <a:p>
            <a:pPr>
              <a:buNone/>
            </a:pPr>
            <a:endParaRPr lang="tr-TR" dirty="0"/>
          </a:p>
          <a:p>
            <a:pPr>
              <a:buNone/>
            </a:pPr>
            <a:endParaRPr lang="tr-TR" dirty="0"/>
          </a:p>
        </p:txBody>
      </p:sp>
      <p:pic>
        <p:nvPicPr>
          <p:cNvPr id="5" name="Picture 4" descr="fallout_3_-_a_l_assaut_d_un_camp_de_pillards_pc-00001916-high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7568" y="2579886"/>
            <a:ext cx="4988047" cy="256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fotoğraf, metin, gösterme, eski içeren bir resim&#10;&#10;Açıklama otomatik olarak oluşturuldu">
            <a:extLst>
              <a:ext uri="{FF2B5EF4-FFF2-40B4-BE49-F238E27FC236}">
                <a16:creationId xmlns:a16="http://schemas.microsoft.com/office/drawing/2014/main" id="{5AEBD92C-7C43-4413-B27A-50066BEA5E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6455" y="1"/>
            <a:ext cx="8659091" cy="2281187"/>
          </a:xfrm>
          <a:prstGeom prst="rect">
            <a:avLst/>
          </a:prstGeom>
        </p:spPr>
      </p:pic>
      <p:pic>
        <p:nvPicPr>
          <p:cNvPr id="7" name="Resim 6" descr="fotoğraf, metin, gösterme, eski içeren bir resim&#10;&#10;Açıklama otomatik olarak oluşturuldu">
            <a:extLst>
              <a:ext uri="{FF2B5EF4-FFF2-40B4-BE49-F238E27FC236}">
                <a16:creationId xmlns:a16="http://schemas.microsoft.com/office/drawing/2014/main" id="{59B89957-248F-4F72-9AD3-F885814C6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6455" y="2281187"/>
            <a:ext cx="8659091" cy="2295628"/>
          </a:xfrm>
          <a:prstGeom prst="rect">
            <a:avLst/>
          </a:prstGeom>
        </p:spPr>
      </p:pic>
      <p:pic>
        <p:nvPicPr>
          <p:cNvPr id="9" name="Resim 8" descr="fotoğraf, metin, gösterme, eski içeren bir resim&#10;&#10;Açıklama otomatik olarak oluşturuldu">
            <a:extLst>
              <a:ext uri="{FF2B5EF4-FFF2-40B4-BE49-F238E27FC236}">
                <a16:creationId xmlns:a16="http://schemas.microsoft.com/office/drawing/2014/main" id="{616C3C13-80D9-4936-A0FF-403C9C71AD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6455" y="4562371"/>
            <a:ext cx="8659091" cy="229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5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4294967295"/>
          </p:nvPr>
        </p:nvSpPr>
        <p:spPr>
          <a:xfrm>
            <a:off x="794582" y="1097280"/>
            <a:ext cx="10219209" cy="4343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Profiling is context sensitive, it depends on the genre, it depends on the game, it even depends on the level/part of the game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Profiling is not an instantaneous act, gameplay sections should be analyzed for better results.</a:t>
            </a:r>
          </a:p>
        </p:txBody>
      </p:sp>
    </p:spTree>
    <p:extLst>
      <p:ext uri="{BB962C8B-B14F-4D97-AF65-F5344CB8AC3E}">
        <p14:creationId xmlns:p14="http://schemas.microsoft.com/office/powerpoint/2010/main" val="162116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7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Profiles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profiles in literature? </a:t>
            </a:r>
          </a:p>
        </p:txBody>
      </p:sp>
    </p:spTree>
    <p:extLst>
      <p:ext uri="{BB962C8B-B14F-4D97-AF65-F5344CB8AC3E}">
        <p14:creationId xmlns:p14="http://schemas.microsoft.com/office/powerpoint/2010/main" val="42492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0703" cy="6858000"/>
          </a:xfrm>
          <a:prstGeom prst="rect">
            <a:avLst/>
          </a:prstGeom>
        </p:spPr>
      </p:pic>
      <p:pic>
        <p:nvPicPr>
          <p:cNvPr id="6" name="Picture 5" descr="Screenshot_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33485" y="1843564"/>
            <a:ext cx="4544155" cy="2977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45202" y="1223873"/>
            <a:ext cx="1920719" cy="4251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0" indent="-274320">
              <a:lnSpc>
                <a:spcPct val="90000"/>
              </a:lnSpc>
              <a:spcBef>
                <a:spcPts val="1800"/>
              </a:spcBef>
            </a:pPr>
            <a:r>
              <a:rPr lang="tr-TR" sz="2400" b="1" dirty="0">
                <a:solidFill>
                  <a:srgbClr val="595959"/>
                </a:solidFill>
              </a:rPr>
              <a:t>Bartle (2003)</a:t>
            </a:r>
            <a:endParaRPr lang="tr-TR" sz="2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96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tr-TR" dirty="0"/>
              <a:t>Big Five Personality Traits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536700"/>
            <a:ext cx="5892800" cy="532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8276"/>
            <a:ext cx="5128764" cy="52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>
            <a:normAutofit/>
          </a:bodyPr>
          <a:lstStyle/>
          <a:p>
            <a:r>
              <a:rPr lang="en-US" dirty="0"/>
              <a:t>Story Branching / Profile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75721" y="6381329"/>
            <a:ext cx="5421083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GAD 5102 Course Notes</a:t>
            </a:r>
          </a:p>
        </p:txBody>
      </p:sp>
      <p:pic>
        <p:nvPicPr>
          <p:cNvPr id="4" name="Picture 3" descr="Screen Shot 2019-10-10 at 13.0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692" y="5671524"/>
            <a:ext cx="5302250" cy="1006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4" y="2009844"/>
            <a:ext cx="9881365" cy="35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7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tr-TR" b="1" dirty="0"/>
              <a:t>Myers</a:t>
            </a:r>
            <a:r>
              <a:rPr lang="tr-TR" dirty="0"/>
              <a:t>-</a:t>
            </a:r>
            <a:r>
              <a:rPr lang="tr-TR" b="1" dirty="0"/>
              <a:t>Briggs</a:t>
            </a:r>
            <a:r>
              <a:rPr lang="tr-TR" dirty="0"/>
              <a:t> Personality Types</a:t>
            </a:r>
          </a:p>
        </p:txBody>
      </p:sp>
      <p:pic>
        <p:nvPicPr>
          <p:cNvPr id="5" name="Picture 4" descr="type-preferenc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1665" y="1617735"/>
            <a:ext cx="6048672" cy="505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tr-TR" b="1" dirty="0"/>
              <a:t>Myers</a:t>
            </a:r>
            <a:r>
              <a:rPr lang="tr-TR" dirty="0"/>
              <a:t>-</a:t>
            </a:r>
            <a:r>
              <a:rPr lang="tr-TR" b="1" dirty="0"/>
              <a:t>Briggs</a:t>
            </a:r>
            <a:r>
              <a:rPr lang="tr-TR" dirty="0"/>
              <a:t> Personality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485" y="1594308"/>
            <a:ext cx="4442120" cy="5131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6906" y="1594306"/>
            <a:ext cx="4779182" cy="513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8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tr-TR" dirty="0"/>
              <a:t>Automated Storytelling for Games</a:t>
            </a:r>
          </a:p>
        </p:txBody>
      </p:sp>
      <p:pic>
        <p:nvPicPr>
          <p:cNvPr id="6" name="Content Placeholder 5" descr="Screenshot_2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711624" y="1700808"/>
            <a:ext cx="6854242" cy="4824536"/>
          </a:xfrm>
        </p:spPr>
      </p:pic>
    </p:spTree>
    <p:extLst>
      <p:ext uri="{BB962C8B-B14F-4D97-AF65-F5344CB8AC3E}">
        <p14:creationId xmlns:p14="http://schemas.microsoft.com/office/powerpoint/2010/main" val="407153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>
            <a:normAutofit/>
          </a:bodyPr>
          <a:lstStyle/>
          <a:p>
            <a:r>
              <a:rPr lang="tr-TR" dirty="0"/>
              <a:t>Story </a:t>
            </a:r>
            <a:r>
              <a:rPr lang="tr-TR" dirty="0" err="1"/>
              <a:t>Pacing</a:t>
            </a:r>
            <a:r>
              <a:rPr lang="tr-TR" dirty="0"/>
              <a:t> /Profile</a:t>
            </a:r>
          </a:p>
        </p:txBody>
      </p:sp>
      <p:pic>
        <p:nvPicPr>
          <p:cNvPr id="5" name="Picture 4" descr="ThreeActStructureFla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4160" y="1589936"/>
            <a:ext cx="9144000" cy="4572000"/>
          </a:xfrm>
          <a:prstGeom prst="rect">
            <a:avLst/>
          </a:prstGeom>
        </p:spPr>
      </p:pic>
      <p:pic>
        <p:nvPicPr>
          <p:cNvPr id="4" name="Picture 3" descr="Screen Shot 2019-10-10 at 12.58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5775990"/>
            <a:ext cx="5026660" cy="10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2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4294967295"/>
          </p:nvPr>
        </p:nvSpPr>
        <p:spPr>
          <a:xfrm>
            <a:off x="794582" y="1097280"/>
            <a:ext cx="10219209" cy="434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Profiles in literature may not help you.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Psychological theories can not be applied easily to games/players.</a:t>
            </a:r>
          </a:p>
        </p:txBody>
      </p:sp>
    </p:spTree>
    <p:extLst>
      <p:ext uri="{BB962C8B-B14F-4D97-AF65-F5344CB8AC3E}">
        <p14:creationId xmlns:p14="http://schemas.microsoft.com/office/powerpoint/2010/main" val="352493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Profiles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260494" cy="1011237"/>
          </a:xfrm>
        </p:spPr>
        <p:txBody>
          <a:bodyPr/>
          <a:lstStyle/>
          <a:p>
            <a:r>
              <a:rPr lang="en-US" dirty="0"/>
              <a:t>Profiling with metrics</a:t>
            </a:r>
          </a:p>
        </p:txBody>
      </p:sp>
    </p:spTree>
    <p:extLst>
      <p:ext uri="{BB962C8B-B14F-4D97-AF65-F5344CB8AC3E}">
        <p14:creationId xmlns:p14="http://schemas.microsoft.com/office/powerpoint/2010/main" val="306791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8456-3A0C-46F0-92EB-BB4004B9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926"/>
            <a:ext cx="5505061" cy="1036850"/>
          </a:xfrm>
        </p:spPr>
        <p:txBody>
          <a:bodyPr>
            <a:normAutofit fontScale="90000"/>
          </a:bodyPr>
          <a:lstStyle/>
          <a:p>
            <a:r>
              <a:rPr lang="en-US" dirty="0"/>
              <a:t>The Trails of Just Cause 2: </a:t>
            </a:r>
            <a:r>
              <a:rPr lang="en-US" dirty="0" err="1"/>
              <a:t>Spatio</a:t>
            </a:r>
            <a:r>
              <a:rPr lang="en-US" dirty="0"/>
              <a:t>-Temporal Player Profiling in</a:t>
            </a:r>
            <a:r>
              <a:rPr lang="tr-TR" dirty="0"/>
              <a:t> </a:t>
            </a:r>
            <a:r>
              <a:rPr lang="en-US" dirty="0"/>
              <a:t>Open-World Games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BAF5B07-81CC-44FE-94DD-8C50A88A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671" y="0"/>
            <a:ext cx="656732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2A590-4CDF-42EA-AAFD-01D628A65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101" y="2277724"/>
            <a:ext cx="3984171" cy="4528543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C286B1-75B8-47C3-8BEE-62F020911D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5624672" cy="21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Profiles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260494" cy="1011237"/>
          </a:xfrm>
        </p:spPr>
        <p:txBody>
          <a:bodyPr/>
          <a:lstStyle/>
          <a:p>
            <a:r>
              <a:rPr lang="en-US" dirty="0"/>
              <a:t>Profile-Action Mapping</a:t>
            </a:r>
          </a:p>
        </p:txBody>
      </p:sp>
    </p:spTree>
    <p:extLst>
      <p:ext uri="{BB962C8B-B14F-4D97-AF65-F5344CB8AC3E}">
        <p14:creationId xmlns:p14="http://schemas.microsoft.com/office/powerpoint/2010/main" val="373603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tr-TR" dirty="0" err="1"/>
              <a:t>Motivation</a:t>
            </a:r>
            <a:r>
              <a:rPr lang="tr-TR" dirty="0"/>
              <a:t>/</a:t>
            </a:r>
            <a:r>
              <a:rPr lang="tr-TR" dirty="0" err="1"/>
              <a:t>Personality</a:t>
            </a:r>
            <a:r>
              <a:rPr lang="tr-TR" dirty="0"/>
              <a:t>/Profile – Action Mapping</a:t>
            </a:r>
            <a:r>
              <a:rPr lang="tr-TR" dirty="0">
                <a:latin typeface="Adobe Fangsong Std R" pitchFamily="18" charset="-128"/>
                <a:ea typeface="Adobe Fangsong Std R" pitchFamily="18" charset="-128"/>
              </a:rPr>
              <a:t>?</a:t>
            </a:r>
          </a:p>
        </p:txBody>
      </p:sp>
      <p:pic>
        <p:nvPicPr>
          <p:cNvPr id="6" name="Content Placeholder 5" descr="the-motivation-cycle.png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97" y="2118631"/>
            <a:ext cx="5650511" cy="4495800"/>
          </a:xfrm>
        </p:spPr>
      </p:pic>
      <p:sp>
        <p:nvSpPr>
          <p:cNvPr id="3" name="Rectangle 2"/>
          <p:cNvSpPr/>
          <p:nvPr/>
        </p:nvSpPr>
        <p:spPr>
          <a:xfrm>
            <a:off x="2615324" y="1959479"/>
            <a:ext cx="3566160" cy="3119120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9-10-10 at 12.58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448" y="2682731"/>
            <a:ext cx="5026660" cy="1082010"/>
          </a:xfrm>
          <a:prstGeom prst="rect">
            <a:avLst/>
          </a:prstGeom>
        </p:spPr>
      </p:pic>
      <p:pic>
        <p:nvPicPr>
          <p:cNvPr id="7" name="Picture 6" descr="Screen Shot 2019-10-10 at 13.02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448" y="4077908"/>
            <a:ext cx="5026660" cy="95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tr-TR" dirty="0"/>
              <a:t>Automated Storytelling for Games</a:t>
            </a:r>
          </a:p>
        </p:txBody>
      </p:sp>
      <p:pic>
        <p:nvPicPr>
          <p:cNvPr id="6" name="Content Placeholder 5" descr="Screenshot_2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711624" y="1700808"/>
            <a:ext cx="6854242" cy="4824536"/>
          </a:xfrm>
        </p:spPr>
      </p:pic>
      <p:sp>
        <p:nvSpPr>
          <p:cNvPr id="4" name="Rectangle 3"/>
          <p:cNvSpPr/>
          <p:nvPr/>
        </p:nvSpPr>
        <p:spPr>
          <a:xfrm>
            <a:off x="6502400" y="1706880"/>
            <a:ext cx="2875280" cy="4785360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7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2947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Screen Shot 2020-09-25 at 10.42.48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1565"/>
            <a:ext cx="12192000" cy="620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81129" y="121479"/>
            <a:ext cx="693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apps.quanticfoundry.com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/surveys/start/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gamerprofile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61849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5401" y="4571999"/>
            <a:ext cx="5120640" cy="17860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0" dirty="0"/>
              <a:t>Gameplay/Profile Analysis</a:t>
            </a:r>
            <a:br>
              <a:rPr lang="en-US" sz="2400" b="0" i="0" dirty="0"/>
            </a:br>
            <a:br>
              <a:rPr lang="en-US" sz="2400" b="0" i="0" dirty="0"/>
            </a:br>
            <a:br>
              <a:rPr lang="en-US" sz="2400" b="0" i="0" dirty="0"/>
            </a:br>
            <a:br>
              <a:rPr lang="en-US" sz="2400" b="0" i="0" dirty="0"/>
            </a:br>
            <a:endParaRPr lang="en-US" sz="2400" b="0" i="0" dirty="0"/>
          </a:p>
        </p:txBody>
      </p:sp>
      <p:pic>
        <p:nvPicPr>
          <p:cNvPr id="14" name="Resim Yer Tutucusu 13">
            <a:extLst>
              <a:ext uri="{FF2B5EF4-FFF2-40B4-BE49-F238E27FC236}">
                <a16:creationId xmlns:a16="http://schemas.microsoft.com/office/drawing/2014/main" id="{322871CB-2D5E-4F3D-A994-5106F6A240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6" name="Picture 2" descr="Image result for sniper elite 4">
            <a:extLst>
              <a:ext uri="{FF2B5EF4-FFF2-40B4-BE49-F238E27FC236}">
                <a16:creationId xmlns:a16="http://schemas.microsoft.com/office/drawing/2014/main" id="{A59DC5EA-03DE-4D36-8782-46AA5EAB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1" y="1931921"/>
            <a:ext cx="4103139" cy="23367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67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52728"/>
          </a:xfrm>
        </p:spPr>
        <p:txBody>
          <a:bodyPr>
            <a:normAutofit/>
          </a:bodyPr>
          <a:lstStyle/>
          <a:p>
            <a:r>
              <a:rPr lang="en-US" sz="3800" dirty="0"/>
              <a:t>Game genre and related games/Technological context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59" y="1559538"/>
            <a:ext cx="11960996" cy="529846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Sniper Elite 4 is a </a:t>
            </a:r>
            <a:r>
              <a:rPr lang="en-US" sz="2400" u="sng" dirty="0"/>
              <a:t>third-person tactical shooter stealth video game </a:t>
            </a:r>
            <a:r>
              <a:rPr lang="en-US" sz="2400" dirty="0"/>
              <a:t>developed by Rebellion Developments. The sequel to Sniper Elite III, the game was released for Microsoft Windows, PlayStation 4 and Xbox One on 14 February 2017.</a:t>
            </a:r>
          </a:p>
          <a:p>
            <a:pPr algn="just"/>
            <a:endParaRPr lang="en-US" sz="2400" dirty="0"/>
          </a:p>
          <a:p>
            <a:pPr marL="118872" indent="0" algn="just">
              <a:buNone/>
            </a:pPr>
            <a:r>
              <a:rPr lang="en-US" sz="2400" dirty="0"/>
              <a:t>Innovations: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X-Ray Kill Cam</a:t>
            </a:r>
          </a:p>
          <a:p>
            <a:pPr algn="just"/>
            <a:r>
              <a:rPr lang="en-US" sz="2400" dirty="0"/>
              <a:t>Better AI</a:t>
            </a:r>
          </a:p>
          <a:p>
            <a:pPr algn="just"/>
            <a:r>
              <a:rPr lang="en-US" sz="2400" dirty="0"/>
              <a:t>Bigger and better maps</a:t>
            </a:r>
          </a:p>
          <a:p>
            <a:pPr algn="just"/>
            <a:r>
              <a:rPr lang="en-US" sz="2400" dirty="0"/>
              <a:t>Collaborative and competitive missions</a:t>
            </a:r>
          </a:p>
          <a:p>
            <a:pPr marL="118872" indent="0" algn="just">
              <a:buNone/>
            </a:pPr>
            <a:endParaRPr lang="en-US" sz="2400" dirty="0"/>
          </a:p>
          <a:p>
            <a:pPr marL="118872" indent="0" algn="just">
              <a:buNone/>
            </a:pPr>
            <a:r>
              <a:rPr lang="en-US" sz="2400" dirty="0"/>
              <a:t>Competitors</a:t>
            </a:r>
          </a:p>
          <a:p>
            <a:pPr marL="118872" indent="0" algn="just">
              <a:buNone/>
            </a:pPr>
            <a:endParaRPr lang="en-US" sz="2400" dirty="0"/>
          </a:p>
          <a:p>
            <a:pPr algn="just"/>
            <a:r>
              <a:rPr lang="en-US" sz="2400" dirty="0"/>
              <a:t>Tom Clancy's Ghost Recon Wildlands</a:t>
            </a:r>
          </a:p>
        </p:txBody>
      </p:sp>
      <p:pic>
        <p:nvPicPr>
          <p:cNvPr id="5" name="Resim 7">
            <a:extLst>
              <a:ext uri="{FF2B5EF4-FFF2-40B4-BE49-F238E27FC236}">
                <a16:creationId xmlns:a16="http://schemas.microsoft.com/office/drawing/2014/main" id="{B15AF298-0B5B-4345-A7B4-90B774F5E0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9100" y="3209717"/>
            <a:ext cx="6268325" cy="249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7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Profiling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Observing the player</a:t>
            </a:r>
          </a:p>
        </p:txBody>
      </p:sp>
    </p:spTree>
    <p:extLst>
      <p:ext uri="{BB962C8B-B14F-4D97-AF65-F5344CB8AC3E}">
        <p14:creationId xmlns:p14="http://schemas.microsoft.com/office/powerpoint/2010/main" val="37568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3798D6-E1EF-4AD2-9DFB-E738E8E5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Player</a:t>
            </a:r>
          </a:p>
        </p:txBody>
      </p:sp>
    </p:spTree>
    <p:extLst>
      <p:ext uri="{BB962C8B-B14F-4D97-AF65-F5344CB8AC3E}">
        <p14:creationId xmlns:p14="http://schemas.microsoft.com/office/powerpoint/2010/main" val="1809665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AB3B856-248D-4750-A5C9-824EB5B3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22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B997245-5E83-42E2-B7C3-1514B7F21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54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niper elite 4 hide corpse">
            <a:extLst>
              <a:ext uri="{FF2B5EF4-FFF2-40B4-BE49-F238E27FC236}">
                <a16:creationId xmlns:a16="http://schemas.microsoft.com/office/drawing/2014/main" id="{F4B9EE20-24F5-482A-9E77-39F608FF9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37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5432918-8A4E-40AF-9C31-59AFF498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27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sniper elite 4 objectives">
            <a:extLst>
              <a:ext uri="{FF2B5EF4-FFF2-40B4-BE49-F238E27FC236}">
                <a16:creationId xmlns:a16="http://schemas.microsoft.com/office/drawing/2014/main" id="{955655EB-5440-465A-93E9-301D735E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194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151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9-25 at 10.4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7131"/>
            <a:ext cx="12039600" cy="62992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60D86877-D2EC-49D8-B787-7CF1CB365612}"/>
              </a:ext>
            </a:extLst>
          </p:cNvPr>
          <p:cNvSpPr/>
          <p:nvPr/>
        </p:nvSpPr>
        <p:spPr>
          <a:xfrm rot="10800000">
            <a:off x="5423859" y="2331110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905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84B1FC3-9069-4395-944D-15CBEB5F1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94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9-25 at 10.5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166"/>
            <a:ext cx="12065000" cy="61468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63EC40D5-E1B0-4D46-99F6-E3FCF4C871F3}"/>
              </a:ext>
            </a:extLst>
          </p:cNvPr>
          <p:cNvSpPr/>
          <p:nvPr/>
        </p:nvSpPr>
        <p:spPr>
          <a:xfrm rot="10800000">
            <a:off x="5623035" y="2774729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95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en-US" dirty="0"/>
              <a:t>Profiling with Class?</a:t>
            </a:r>
          </a:p>
        </p:txBody>
      </p:sp>
      <p:pic>
        <p:nvPicPr>
          <p:cNvPr id="6" name="Picture 5" descr="diablo-3-character-buil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4441" y="1591933"/>
            <a:ext cx="9757291" cy="52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2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0346170-2E35-44A7-8F6D-3D7C3A71E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4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B8D076D-9DB4-4D9D-961F-0E1E8C28A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49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ytimg.com/vi/Iyau_oU3btE/maxresdefault.jpg">
            <a:extLst>
              <a:ext uri="{FF2B5EF4-FFF2-40B4-BE49-F238E27FC236}">
                <a16:creationId xmlns:a16="http://schemas.microsoft.com/office/drawing/2014/main" id="{39ABABA0-8443-4EDC-9803-A57DB9C6F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99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9-25 at 10.48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6643"/>
            <a:ext cx="11963400" cy="59944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63EC40D5-E1B0-4D46-99F6-E3FCF4C871F3}"/>
              </a:ext>
            </a:extLst>
          </p:cNvPr>
          <p:cNvSpPr/>
          <p:nvPr/>
        </p:nvSpPr>
        <p:spPr>
          <a:xfrm rot="10800000">
            <a:off x="3113164" y="2062128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289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BAD6C9F-93BC-4EF0-A52D-28DB56BFD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5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en-US" dirty="0"/>
              <a:t>Sniper Elite 4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FBC95D0-BF83-4A9F-80B5-B36675A1A1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16" y="1695276"/>
            <a:ext cx="3613907" cy="516272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8319248-E290-4BAC-9C8C-003277928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45" y="2032845"/>
            <a:ext cx="6858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649" y="2863222"/>
            <a:ext cx="6935257" cy="3901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19231" cy="33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87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9-25 at 10.4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7131"/>
            <a:ext cx="12039600" cy="62992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6401D7EB-9EE9-4144-B331-27FF195A0A77}"/>
              </a:ext>
            </a:extLst>
          </p:cNvPr>
          <p:cNvSpPr/>
          <p:nvPr/>
        </p:nvSpPr>
        <p:spPr>
          <a:xfrm rot="10800000">
            <a:off x="5510049" y="2301764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092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ACCD0BC-9DD3-4B1F-9775-F59B13D2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3277F79-A19A-430B-9487-7CB54A297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8931" y="5149321"/>
            <a:ext cx="8135485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98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3798D6-E1EF-4AD2-9DFB-E738E8E5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</a:t>
            </a:r>
          </a:p>
        </p:txBody>
      </p:sp>
    </p:spTree>
    <p:extLst>
      <p:ext uri="{BB962C8B-B14F-4D97-AF65-F5344CB8AC3E}">
        <p14:creationId xmlns:p14="http://schemas.microsoft.com/office/powerpoint/2010/main" val="160494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en-US" dirty="0"/>
              <a:t>Profiling with Skills – Feats?</a:t>
            </a:r>
          </a:p>
        </p:txBody>
      </p:sp>
      <p:pic>
        <p:nvPicPr>
          <p:cNvPr id="5" name="Picture 4" descr="Screenshot_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7809" y="2924944"/>
            <a:ext cx="3264356" cy="2191056"/>
          </a:xfrm>
          <a:prstGeom prst="rect">
            <a:avLst/>
          </a:prstGeom>
        </p:spPr>
      </p:pic>
      <p:pic>
        <p:nvPicPr>
          <p:cNvPr id="7" name="Picture 6" descr="Screenshot_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382" y="1988841"/>
            <a:ext cx="3264356" cy="2095793"/>
          </a:xfrm>
          <a:prstGeom prst="rect">
            <a:avLst/>
          </a:prstGeom>
        </p:spPr>
      </p:pic>
      <p:pic>
        <p:nvPicPr>
          <p:cNvPr id="8" name="Picture 7" descr="Screenshot_1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8235" y="4293096"/>
            <a:ext cx="3659037" cy="194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7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9-25 at 10.47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9104"/>
            <a:ext cx="12141200" cy="57404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63EC40D5-E1B0-4D46-99F6-E3FCF4C871F3}"/>
              </a:ext>
            </a:extLst>
          </p:cNvPr>
          <p:cNvSpPr/>
          <p:nvPr/>
        </p:nvSpPr>
        <p:spPr>
          <a:xfrm rot="10800000">
            <a:off x="3781622" y="2572931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529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F7A07E6-17CD-48D7-8547-404D17D4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81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4C01684-4B80-4F8F-8D28-D83AA995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79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F533FC2-2308-41EC-9DA9-39DC695E0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26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3798D6-E1EF-4AD2-9DFB-E738E8E5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Multiplayer</a:t>
            </a:r>
          </a:p>
        </p:txBody>
      </p:sp>
    </p:spTree>
    <p:extLst>
      <p:ext uri="{BB962C8B-B14F-4D97-AF65-F5344CB8AC3E}">
        <p14:creationId xmlns:p14="http://schemas.microsoft.com/office/powerpoint/2010/main" val="1413227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9-25 at 10.47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9104"/>
            <a:ext cx="12141200" cy="57404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63EC40D5-E1B0-4D46-99F6-E3FCF4C871F3}"/>
              </a:ext>
            </a:extLst>
          </p:cNvPr>
          <p:cNvSpPr/>
          <p:nvPr/>
        </p:nvSpPr>
        <p:spPr>
          <a:xfrm rot="10800000">
            <a:off x="4065401" y="2213477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934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12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9-25 at 10.48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6643"/>
            <a:ext cx="11963400" cy="59944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C688FFE4-B191-4877-86B3-1288D13BEC85}"/>
              </a:ext>
            </a:extLst>
          </p:cNvPr>
          <p:cNvSpPr/>
          <p:nvPr/>
        </p:nvSpPr>
        <p:spPr>
          <a:xfrm rot="10800000">
            <a:off x="4074893" y="2457858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121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56E04E-32E0-40A5-B93F-5A71E040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en-US" dirty="0"/>
              <a:t>Sniper Elite 4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3053DCE-307D-4E90-A5E8-F1FA6164C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9-25 at 10.48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6643"/>
            <a:ext cx="11963400" cy="59944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63EC40D5-E1B0-4D46-99F6-E3FCF4C871F3}"/>
              </a:ext>
            </a:extLst>
          </p:cNvPr>
          <p:cNvSpPr/>
          <p:nvPr/>
        </p:nvSpPr>
        <p:spPr>
          <a:xfrm rot="10800000">
            <a:off x="3113164" y="2062128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36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tr-TR" dirty="0"/>
              <a:t>Profiling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35360" y="1844824"/>
            <a:ext cx="6240693" cy="44958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tr-TR" b="1" dirty="0"/>
              <a:t>Situation: </a:t>
            </a:r>
            <a:r>
              <a:rPr lang="tr-TR" dirty="0"/>
              <a:t>Multiple enemies guarding a camp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Player Action: </a:t>
            </a:r>
            <a:r>
              <a:rPr lang="tr-TR" dirty="0"/>
              <a:t>Sneak past the enemies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Profile? </a:t>
            </a:r>
          </a:p>
          <a:p>
            <a:pPr>
              <a:buNone/>
            </a:pPr>
            <a:endParaRPr lang="tr-TR" dirty="0"/>
          </a:p>
          <a:p>
            <a:pPr>
              <a:buNone/>
            </a:pPr>
            <a:endParaRPr lang="tr-TR" dirty="0"/>
          </a:p>
        </p:txBody>
      </p:sp>
      <p:pic>
        <p:nvPicPr>
          <p:cNvPr id="5" name="Picture 4" descr="fallout_3_-_a_l_assaut_d_un_camp_de_pillards_pc-00001916-hig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2065" y="2348880"/>
            <a:ext cx="4988047" cy="280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A962C04-5DEE-49E5-A3C8-8E1C91F1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69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9-25 at 10.47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9104"/>
            <a:ext cx="12141200" cy="57404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C688FFE4-B191-4877-86B3-1288D13BEC85}"/>
              </a:ext>
            </a:extLst>
          </p:cNvPr>
          <p:cNvSpPr/>
          <p:nvPr/>
        </p:nvSpPr>
        <p:spPr>
          <a:xfrm rot="10800000">
            <a:off x="4074893" y="2211916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4" name="Ok: Sağ 2">
            <a:extLst>
              <a:ext uri="{FF2B5EF4-FFF2-40B4-BE49-F238E27FC236}">
                <a16:creationId xmlns:a16="http://schemas.microsoft.com/office/drawing/2014/main" id="{C688FFE4-B191-4877-86B3-1288D13BEC85}"/>
              </a:ext>
            </a:extLst>
          </p:cNvPr>
          <p:cNvSpPr/>
          <p:nvPr/>
        </p:nvSpPr>
        <p:spPr>
          <a:xfrm rot="10800000">
            <a:off x="3838410" y="2609207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5423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DCA722E-5144-472C-AEB9-5D317086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C688FFE4-B191-4877-86B3-1288D13BEC85}"/>
              </a:ext>
            </a:extLst>
          </p:cNvPr>
          <p:cNvSpPr/>
          <p:nvPr/>
        </p:nvSpPr>
        <p:spPr>
          <a:xfrm rot="10800000">
            <a:off x="6502782" y="2634432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383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FA86682-4BB7-409D-B4D3-3C68546F4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C688FFE4-B191-4877-86B3-1288D13BEC85}"/>
              </a:ext>
            </a:extLst>
          </p:cNvPr>
          <p:cNvSpPr/>
          <p:nvPr/>
        </p:nvSpPr>
        <p:spPr>
          <a:xfrm rot="10800000">
            <a:off x="6528007" y="4311883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4065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56E04E-32E0-40A5-B93F-5A71E040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en-US" dirty="0"/>
              <a:t>Sniper Elite 4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0F116ED-F9AD-4E64-BCB2-5542315E2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56E04E-32E0-40A5-B93F-5A71E040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en-US" dirty="0"/>
              <a:t>Sniper Elite 4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43F77F8-43E7-49AC-95E6-5908B6EB9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k: Sağ 2">
            <a:extLst>
              <a:ext uri="{FF2B5EF4-FFF2-40B4-BE49-F238E27FC236}">
                <a16:creationId xmlns:a16="http://schemas.microsoft.com/office/drawing/2014/main" id="{C688FFE4-B191-4877-86B3-1288D13BEC85}"/>
              </a:ext>
            </a:extLst>
          </p:cNvPr>
          <p:cNvSpPr/>
          <p:nvPr/>
        </p:nvSpPr>
        <p:spPr>
          <a:xfrm rot="10800000">
            <a:off x="6490170" y="4078553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88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56E04E-32E0-40A5-B93F-5A71E040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en-US" dirty="0"/>
              <a:t>Sniper Elite 4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06A5186-5BFC-4453-BDAF-F1266D7AD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k: Sağ 2">
            <a:extLst>
              <a:ext uri="{FF2B5EF4-FFF2-40B4-BE49-F238E27FC236}">
                <a16:creationId xmlns:a16="http://schemas.microsoft.com/office/drawing/2014/main" id="{C688FFE4-B191-4877-86B3-1288D13BEC85}"/>
              </a:ext>
            </a:extLst>
          </p:cNvPr>
          <p:cNvSpPr/>
          <p:nvPr/>
        </p:nvSpPr>
        <p:spPr>
          <a:xfrm rot="10800000">
            <a:off x="6496476" y="4324495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3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9-25 at 10.48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6643"/>
            <a:ext cx="11963400" cy="5994400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63EC40D5-E1B0-4D46-99F6-E3FCF4C871F3}"/>
              </a:ext>
            </a:extLst>
          </p:cNvPr>
          <p:cNvSpPr/>
          <p:nvPr/>
        </p:nvSpPr>
        <p:spPr>
          <a:xfrm rot="10800000">
            <a:off x="3113164" y="2062128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4" name="Ok: Sağ 2">
            <a:extLst>
              <a:ext uri="{FF2B5EF4-FFF2-40B4-BE49-F238E27FC236}">
                <a16:creationId xmlns:a16="http://schemas.microsoft.com/office/drawing/2014/main" id="{63EC40D5-E1B0-4D46-99F6-E3FCF4C871F3}"/>
              </a:ext>
            </a:extLst>
          </p:cNvPr>
          <p:cNvSpPr/>
          <p:nvPr/>
        </p:nvSpPr>
        <p:spPr>
          <a:xfrm rot="10800000">
            <a:off x="4066453" y="2453114"/>
            <a:ext cx="472965" cy="346842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241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56E04E-32E0-40A5-B93F-5A71E040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en-US" dirty="0"/>
              <a:t>Sniper Elite 4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3053DCE-307D-4E90-A5E8-F1FA6164C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8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56E04E-32E0-40A5-B93F-5A71E040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en-US" dirty="0"/>
              <a:t>Sniper Elite 4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B4462E9-B081-4F92-B276-A1C1D10B4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tr-TR" dirty="0"/>
              <a:t>Profiling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35360" y="1600200"/>
            <a:ext cx="7584843" cy="4495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tr-TR" b="1" dirty="0"/>
              <a:t>Situation: </a:t>
            </a:r>
            <a:r>
              <a:rPr lang="tr-TR" dirty="0"/>
              <a:t>Multiple enemies guarding a camp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Player Action: </a:t>
            </a:r>
            <a:r>
              <a:rPr lang="tr-TR" dirty="0"/>
              <a:t>Sneak past the enemies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Needs: </a:t>
            </a:r>
            <a:r>
              <a:rPr lang="tr-TR" dirty="0"/>
              <a:t>Harmavoidance (previously engaged multiple enemies, low on health and ammo)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Profile? </a:t>
            </a:r>
          </a:p>
          <a:p>
            <a:pPr>
              <a:buNone/>
            </a:pPr>
            <a:endParaRPr lang="tr-TR" dirty="0"/>
          </a:p>
          <a:p>
            <a:pPr>
              <a:buNone/>
            </a:pPr>
            <a:endParaRPr lang="tr-TR" dirty="0"/>
          </a:p>
        </p:txBody>
      </p:sp>
      <p:pic>
        <p:nvPicPr>
          <p:cNvPr id="6" name="Picture 5" descr="3841056768_e3b5beabb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213" y="3212976"/>
            <a:ext cx="3948704" cy="12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5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15851" y="2628900"/>
            <a:ext cx="5120640" cy="1600200"/>
          </a:xfrm>
        </p:spPr>
        <p:txBody>
          <a:bodyPr/>
          <a:lstStyle/>
          <a:p>
            <a:pPr marL="0" indent="0" algn="l">
              <a:buNone/>
            </a:pPr>
            <a:r>
              <a:rPr lang="en-US" sz="2400" b="1" i="0" dirty="0"/>
              <a:t>Player Profiling</a:t>
            </a:r>
          </a:p>
          <a:p>
            <a:pPr marL="0" indent="0" algn="l">
              <a:buNone/>
            </a:pPr>
            <a:r>
              <a:rPr lang="en-US" dirty="0"/>
              <a:t>Prof. Dr. Barbaros </a:t>
            </a:r>
            <a:r>
              <a:rPr lang="en-US" dirty="0" err="1"/>
              <a:t>Bostan</a:t>
            </a:r>
            <a:endParaRPr lang="en-US" dirty="0"/>
          </a:p>
          <a:p>
            <a:pPr marL="0" indent="0" algn="l">
              <a:buNone/>
            </a:pPr>
            <a:r>
              <a:rPr lang="en-US" sz="2400" b="0" i="0" dirty="0"/>
              <a:t>barbaros.bostan@comm.bau.edu.tr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18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Profiling Problems</a:t>
            </a:r>
          </a:p>
          <a:p>
            <a:r>
              <a:rPr lang="en-US" dirty="0"/>
              <a:t>Psychological Profiles</a:t>
            </a:r>
          </a:p>
          <a:p>
            <a:r>
              <a:rPr lang="en-US" dirty="0"/>
              <a:t>Profiling with Metrics</a:t>
            </a:r>
          </a:p>
          <a:p>
            <a:r>
              <a:rPr lang="en-US" dirty="0"/>
              <a:t>Gamer Motivation Profile &amp; Player Profiling</a:t>
            </a:r>
          </a:p>
        </p:txBody>
      </p:sp>
    </p:spTree>
    <p:extLst>
      <p:ext uri="{BB962C8B-B14F-4D97-AF65-F5344CB8AC3E}">
        <p14:creationId xmlns:p14="http://schemas.microsoft.com/office/powerpoint/2010/main" val="281103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tr-TR" dirty="0"/>
              <a:t>Profiling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35360" y="1700808"/>
            <a:ext cx="5760640" cy="4495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tr-TR" b="1" dirty="0"/>
              <a:t>Situation: </a:t>
            </a:r>
            <a:r>
              <a:rPr lang="tr-TR" dirty="0"/>
              <a:t>Multiple enemies guarding a camp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Player Action: </a:t>
            </a:r>
            <a:r>
              <a:rPr lang="tr-TR" dirty="0"/>
              <a:t>Sneak past the enemies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Goals: </a:t>
            </a:r>
            <a:r>
              <a:rPr lang="tr-TR" dirty="0"/>
              <a:t>Reach a quest related place that is very near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Profile? </a:t>
            </a:r>
          </a:p>
          <a:p>
            <a:pPr>
              <a:buNone/>
            </a:pPr>
            <a:endParaRPr lang="tr-TR" dirty="0"/>
          </a:p>
          <a:p>
            <a:pPr>
              <a:buNone/>
            </a:pPr>
            <a:endParaRPr lang="tr-TR" dirty="0"/>
          </a:p>
        </p:txBody>
      </p:sp>
      <p:pic>
        <p:nvPicPr>
          <p:cNvPr id="6" name="Picture 5" descr="Scrapyard_lo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2011" y="2348880"/>
            <a:ext cx="5774044" cy="24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36850"/>
          </a:xfrm>
        </p:spPr>
        <p:txBody>
          <a:bodyPr/>
          <a:lstStyle/>
          <a:p>
            <a:r>
              <a:rPr lang="tr-TR" dirty="0"/>
              <a:t>Profiling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39350" y="1844824"/>
            <a:ext cx="6528725" cy="44958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tr-TR" b="1" dirty="0"/>
              <a:t>Situation: </a:t>
            </a:r>
            <a:r>
              <a:rPr lang="tr-TR" dirty="0"/>
              <a:t>Multiple enemies guarding a camp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Player Action: </a:t>
            </a:r>
            <a:r>
              <a:rPr lang="tr-TR" dirty="0"/>
              <a:t>Sneak past the enemies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Further Action: </a:t>
            </a:r>
            <a:r>
              <a:rPr lang="tr-TR" dirty="0"/>
              <a:t>Reaches a favorable position to use sniper rifle and engages the enemies from a distance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pPr>
              <a:buFont typeface="Wingdings" pitchFamily="2" charset="2"/>
              <a:buChar char="Ø"/>
            </a:pPr>
            <a:r>
              <a:rPr lang="tr-TR" b="1" dirty="0"/>
              <a:t>Profile? </a:t>
            </a:r>
          </a:p>
          <a:p>
            <a:pPr>
              <a:buNone/>
            </a:pPr>
            <a:endParaRPr lang="tr-TR" dirty="0"/>
          </a:p>
          <a:p>
            <a:pPr>
              <a:buNone/>
            </a:pPr>
            <a:endParaRPr lang="tr-TR" dirty="0"/>
          </a:p>
        </p:txBody>
      </p:sp>
      <p:pic>
        <p:nvPicPr>
          <p:cNvPr id="6" name="Picture 5" descr="Screenshot_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4837" y="2636912"/>
            <a:ext cx="4833976" cy="26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theme/_rels/them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theme/_rels/them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Direction_16x9_TP103431346" id="{963FA823-0D12-47AC-8A10-0E7035D505C9}" vid="{DFC0BADC-0207-4890-B289-43C49A810473}"/>
    </a:ext>
  </a:extLst>
</a:theme>
</file>

<file path=ppt/theme/theme10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Direction_16x9_TP103431346" id="{963FA823-0D12-47AC-8A10-0E7035D505C9}" vid="{DFC0BADC-0207-4890-B289-43C49A810473}"/>
    </a:ext>
  </a:extLst>
</a:theme>
</file>

<file path=ppt/theme/theme3.xml><?xml version="1.0" encoding="utf-8"?>
<a:theme xmlns:a="http://schemas.openxmlformats.org/drawingml/2006/main" name="2_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Direction_16x9_TP103431346" id="{963FA823-0D12-47AC-8A10-0E7035D505C9}" vid="{DFC0BADC-0207-4890-B289-43C49A810473}"/>
    </a:ext>
  </a:extLst>
</a:theme>
</file>

<file path=ppt/theme/theme4.xml><?xml version="1.0" encoding="utf-8"?>
<a:theme xmlns:a="http://schemas.openxmlformats.org/drawingml/2006/main" name="3_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Direction_16x9_TP103431346" id="{963FA823-0D12-47AC-8A10-0E7035D505C9}" vid="{DFC0BADC-0207-4890-B289-43C49A810473}"/>
    </a:ext>
  </a:extLst>
</a:theme>
</file>

<file path=ppt/theme/theme5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3_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_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0D23229-ACB3-4158-AD37-197CF91833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İş yönlendirme sunusu (geniş ekran)</Template>
  <TotalTime>0</TotalTime>
  <Words>462</Words>
  <Application>Microsoft Office PowerPoint</Application>
  <PresentationFormat>Widescreen</PresentationFormat>
  <Paragraphs>101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71</vt:i4>
      </vt:variant>
    </vt:vector>
  </HeadingPairs>
  <TitlesOfParts>
    <vt:vector size="88" baseType="lpstr">
      <vt:lpstr>Adobe Fangsong Std R</vt:lpstr>
      <vt:lpstr>Arial</vt:lpstr>
      <vt:lpstr>Book Antiqua</vt:lpstr>
      <vt:lpstr>Calisto MT</vt:lpstr>
      <vt:lpstr>Corbel</vt:lpstr>
      <vt:lpstr>Wingdings</vt:lpstr>
      <vt:lpstr>Wingdings 2</vt:lpstr>
      <vt:lpstr>Wingdings 3</vt:lpstr>
      <vt:lpstr>Sales Direction 16X9</vt:lpstr>
      <vt:lpstr>1_Sales Direction 16X9</vt:lpstr>
      <vt:lpstr>2_Sales Direction 16X9</vt:lpstr>
      <vt:lpstr>3_Sales Direction 16X9</vt:lpstr>
      <vt:lpstr>1_Module</vt:lpstr>
      <vt:lpstr>Module</vt:lpstr>
      <vt:lpstr>Folio</vt:lpstr>
      <vt:lpstr>3_Folio</vt:lpstr>
      <vt:lpstr>1_Folio</vt:lpstr>
      <vt:lpstr>PowerPoint Presentation</vt:lpstr>
      <vt:lpstr>Automated Storytelling for Games</vt:lpstr>
      <vt:lpstr>Player Profiling</vt:lpstr>
      <vt:lpstr>Profiling with Class?</vt:lpstr>
      <vt:lpstr>Profiling with Skills – Feats?</vt:lpstr>
      <vt:lpstr>Profiling</vt:lpstr>
      <vt:lpstr>Profiling</vt:lpstr>
      <vt:lpstr>Profiling</vt:lpstr>
      <vt:lpstr>Profiling</vt:lpstr>
      <vt:lpstr>Profiling</vt:lpstr>
      <vt:lpstr>PowerPoint Presentation</vt:lpstr>
      <vt:lpstr>PowerPoint Presentation</vt:lpstr>
      <vt:lpstr>PowerPoint Presentation</vt:lpstr>
      <vt:lpstr>Player Profiles</vt:lpstr>
      <vt:lpstr>PowerPoint Presentation</vt:lpstr>
      <vt:lpstr>Big Five Personality Traits</vt:lpstr>
      <vt:lpstr>Story Branching / Profile</vt:lpstr>
      <vt:lpstr>Myers-Briggs Personality Types</vt:lpstr>
      <vt:lpstr>Myers-Briggs Personality Types</vt:lpstr>
      <vt:lpstr>Story Pacing /Profile</vt:lpstr>
      <vt:lpstr>PowerPoint Presentation</vt:lpstr>
      <vt:lpstr>Player Profiles</vt:lpstr>
      <vt:lpstr>The Trails of Just Cause 2: Spatio-Temporal Player Profiling in Open-World Games</vt:lpstr>
      <vt:lpstr>Player Profiles</vt:lpstr>
      <vt:lpstr>Motivation/Personality/Profile – Action Mapping?</vt:lpstr>
      <vt:lpstr>Automated Storytelling for Games</vt:lpstr>
      <vt:lpstr>PowerPoint Presentation</vt:lpstr>
      <vt:lpstr>PowerPoint Presentation</vt:lpstr>
      <vt:lpstr>Game genre and related games/Technological context </vt:lpstr>
      <vt:lpstr>Single Player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Sniper Elite 4</vt:lpstr>
      <vt:lpstr>PowerPoint Presentation</vt:lpstr>
      <vt:lpstr>PowerPoint Presentation</vt:lpstr>
      <vt:lpstr>PowerPoint Presentation</vt:lpstr>
      <vt:lpstr>Cooperative</vt:lpstr>
      <vt:lpstr>PowerPoint Presentation</vt:lpstr>
      <vt:lpstr>PowerPoint Presentation</vt:lpstr>
      <vt:lpstr>PowerPoint Presentation</vt:lpstr>
      <vt:lpstr>PowerPoint Presentation</vt:lpstr>
      <vt:lpstr>Multiplayer</vt:lpstr>
      <vt:lpstr>PowerPoint Presentation</vt:lpstr>
      <vt:lpstr>PowerPoint Presentation</vt:lpstr>
      <vt:lpstr>PowerPoint Presentation</vt:lpstr>
      <vt:lpstr>Sniper Elite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Sniper Elite 4</vt:lpstr>
      <vt:lpstr>Sniper Elite 4</vt:lpstr>
      <vt:lpstr>Sniper Elite 4</vt:lpstr>
      <vt:lpstr>PowerPoint Presentation</vt:lpstr>
      <vt:lpstr>Sniper Elite 4</vt:lpstr>
      <vt:lpstr>Sniper Elite 4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2016-10-01T15:02:05Z</dcterms:created>
  <dcterms:modified xsi:type="dcterms:W3CDTF">2022-02-11T03:23:49Z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TC034313749991</vt:lpwstr>
  </property>
</Properties>
</file>